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sldIdLst>
    <p:sldId id="256" r:id="rId2"/>
    <p:sldId id="258" r:id="rId3"/>
    <p:sldId id="259" r:id="rId4"/>
    <p:sldId id="261" r:id="rId5"/>
    <p:sldId id="275" r:id="rId6"/>
    <p:sldId id="276" r:id="rId7"/>
    <p:sldId id="277" r:id="rId8"/>
    <p:sldId id="278" r:id="rId9"/>
    <p:sldId id="265" r:id="rId10"/>
    <p:sldId id="281" r:id="rId11"/>
    <p:sldId id="280" r:id="rId12"/>
    <p:sldId id="279" r:id="rId13"/>
    <p:sldId id="284" r:id="rId14"/>
    <p:sldId id="285" r:id="rId15"/>
    <p:sldId id="271" r:id="rId16"/>
    <p:sldId id="28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27444F-37BF-4AFF-8815-99F152461E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8E74923-6442-43D6-9417-EA02EA5482B2}">
      <dgm:prSet/>
      <dgm:spPr/>
      <dgm:t>
        <a:bodyPr/>
        <a:lstStyle/>
        <a:p>
          <a:r>
            <a:rPr lang="en-US" b="1"/>
            <a:t>Television Networks </a:t>
          </a:r>
          <a:r>
            <a:rPr lang="en-US"/>
            <a:t>– Quickly Uploading Game Highlights to Social Media </a:t>
          </a:r>
        </a:p>
      </dgm:t>
    </dgm:pt>
    <dgm:pt modelId="{CB638705-689A-451D-A884-7FDAC75B823D}" type="parTrans" cxnId="{A41EC6E9-11C1-49CB-BB87-EFBF5FE23EEA}">
      <dgm:prSet/>
      <dgm:spPr/>
      <dgm:t>
        <a:bodyPr/>
        <a:lstStyle/>
        <a:p>
          <a:endParaRPr lang="en-US"/>
        </a:p>
      </dgm:t>
    </dgm:pt>
    <dgm:pt modelId="{18B891E4-B670-47EB-A4CE-A9091B135003}" type="sibTrans" cxnId="{A41EC6E9-11C1-49CB-BB87-EFBF5FE23EEA}">
      <dgm:prSet/>
      <dgm:spPr/>
      <dgm:t>
        <a:bodyPr/>
        <a:lstStyle/>
        <a:p>
          <a:endParaRPr lang="en-US"/>
        </a:p>
      </dgm:t>
    </dgm:pt>
    <dgm:pt modelId="{1E03AADB-2208-4165-A4C0-8F39A03A5FF1}">
      <dgm:prSet/>
      <dgm:spPr/>
      <dgm:t>
        <a:bodyPr/>
        <a:lstStyle/>
        <a:p>
          <a:r>
            <a:rPr lang="en-US" b="1"/>
            <a:t>Basketball Teams </a:t>
          </a:r>
          <a:r>
            <a:rPr lang="en-US"/>
            <a:t>– Automatically record game statistics to use for game planning (used to track player movement and distance travelled)</a:t>
          </a:r>
        </a:p>
      </dgm:t>
    </dgm:pt>
    <dgm:pt modelId="{34AEAE80-CBF9-4367-8D22-C2A4090EC4A3}" type="parTrans" cxnId="{6E09C425-2648-4EB5-811E-428B53E34D49}">
      <dgm:prSet/>
      <dgm:spPr/>
      <dgm:t>
        <a:bodyPr/>
        <a:lstStyle/>
        <a:p>
          <a:endParaRPr lang="en-US"/>
        </a:p>
      </dgm:t>
    </dgm:pt>
    <dgm:pt modelId="{5554AF75-4034-491B-898E-779F2CCDCD1C}" type="sibTrans" cxnId="{6E09C425-2648-4EB5-811E-428B53E34D49}">
      <dgm:prSet/>
      <dgm:spPr/>
      <dgm:t>
        <a:bodyPr/>
        <a:lstStyle/>
        <a:p>
          <a:endParaRPr lang="en-US"/>
        </a:p>
      </dgm:t>
    </dgm:pt>
    <dgm:pt modelId="{E4A2C87B-E187-4A44-B12F-90EB49AF1DFD}">
      <dgm:prSet/>
      <dgm:spPr/>
      <dgm:t>
        <a:bodyPr/>
        <a:lstStyle/>
        <a:p>
          <a:r>
            <a:rPr lang="en-US" b="1"/>
            <a:t>Individual Development – </a:t>
          </a:r>
          <a:r>
            <a:rPr lang="en-US"/>
            <a:t>High School players can analyze their own game film</a:t>
          </a:r>
        </a:p>
      </dgm:t>
    </dgm:pt>
    <dgm:pt modelId="{2CA269D8-DF44-4F39-8913-50B49002F3AB}" type="parTrans" cxnId="{2AE0C56B-ED92-412C-AE12-293860EE3708}">
      <dgm:prSet/>
      <dgm:spPr/>
      <dgm:t>
        <a:bodyPr/>
        <a:lstStyle/>
        <a:p>
          <a:endParaRPr lang="en-US"/>
        </a:p>
      </dgm:t>
    </dgm:pt>
    <dgm:pt modelId="{4407CE7C-5D6D-4C45-8E50-5757CD73488F}" type="sibTrans" cxnId="{2AE0C56B-ED92-412C-AE12-293860EE3708}">
      <dgm:prSet/>
      <dgm:spPr/>
      <dgm:t>
        <a:bodyPr/>
        <a:lstStyle/>
        <a:p>
          <a:endParaRPr lang="en-US"/>
        </a:p>
      </dgm:t>
    </dgm:pt>
    <dgm:pt modelId="{218C982D-ABBE-4DB4-A5EA-39FBDC21EA02}" type="pres">
      <dgm:prSet presAssocID="{9B27444F-37BF-4AFF-8815-99F152461E67}" presName="root" presStyleCnt="0">
        <dgm:presLayoutVars>
          <dgm:dir/>
          <dgm:resizeHandles val="exact"/>
        </dgm:presLayoutVars>
      </dgm:prSet>
      <dgm:spPr/>
    </dgm:pt>
    <dgm:pt modelId="{F7D60B91-D872-46B3-A3EC-FF58E4821753}" type="pres">
      <dgm:prSet presAssocID="{68E74923-6442-43D6-9417-EA02EA5482B2}" presName="compNode" presStyleCnt="0"/>
      <dgm:spPr/>
    </dgm:pt>
    <dgm:pt modelId="{424CE45A-79D5-4849-A7A4-A8EC2AB8E20B}" type="pres">
      <dgm:prSet presAssocID="{68E74923-6442-43D6-9417-EA02EA5482B2}" presName="bgRect" presStyleLbl="bgShp" presStyleIdx="0" presStyleCnt="3"/>
      <dgm:spPr/>
    </dgm:pt>
    <dgm:pt modelId="{5F6A7C52-F50E-4D0E-9745-6C56DD1CEAFF}" type="pres">
      <dgm:prSet presAssocID="{68E74923-6442-43D6-9417-EA02EA5482B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558C57EF-4A45-43C3-A3E0-06EC962EA0A9}" type="pres">
      <dgm:prSet presAssocID="{68E74923-6442-43D6-9417-EA02EA5482B2}" presName="spaceRect" presStyleCnt="0"/>
      <dgm:spPr/>
    </dgm:pt>
    <dgm:pt modelId="{D9FF3BB4-F90C-4935-B5B4-598CDA3FC8C7}" type="pres">
      <dgm:prSet presAssocID="{68E74923-6442-43D6-9417-EA02EA5482B2}" presName="parTx" presStyleLbl="revTx" presStyleIdx="0" presStyleCnt="3">
        <dgm:presLayoutVars>
          <dgm:chMax val="0"/>
          <dgm:chPref val="0"/>
        </dgm:presLayoutVars>
      </dgm:prSet>
      <dgm:spPr/>
    </dgm:pt>
    <dgm:pt modelId="{F67918A6-1FF6-45F9-AB2A-885C496D94DB}" type="pres">
      <dgm:prSet presAssocID="{18B891E4-B670-47EB-A4CE-A9091B135003}" presName="sibTrans" presStyleCnt="0"/>
      <dgm:spPr/>
    </dgm:pt>
    <dgm:pt modelId="{805CC534-CA9D-4BC8-BE3E-0961C68DECAA}" type="pres">
      <dgm:prSet presAssocID="{1E03AADB-2208-4165-A4C0-8F39A03A5FF1}" presName="compNode" presStyleCnt="0"/>
      <dgm:spPr/>
    </dgm:pt>
    <dgm:pt modelId="{0CF0EB11-492C-4F63-BA04-DBEBDEE8A511}" type="pres">
      <dgm:prSet presAssocID="{1E03AADB-2208-4165-A4C0-8F39A03A5FF1}" presName="bgRect" presStyleLbl="bgShp" presStyleIdx="1" presStyleCnt="3"/>
      <dgm:spPr/>
    </dgm:pt>
    <dgm:pt modelId="{6DD06F8C-4AEA-40C5-87DF-B85F60369F00}" type="pres">
      <dgm:prSet presAssocID="{1E03AADB-2208-4165-A4C0-8F39A03A5F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EC54D016-4F79-4EE5-806C-85BE2680F15F}" type="pres">
      <dgm:prSet presAssocID="{1E03AADB-2208-4165-A4C0-8F39A03A5FF1}" presName="spaceRect" presStyleCnt="0"/>
      <dgm:spPr/>
    </dgm:pt>
    <dgm:pt modelId="{60A7627C-45D9-43C9-9DD2-34DD344AEFD8}" type="pres">
      <dgm:prSet presAssocID="{1E03AADB-2208-4165-A4C0-8F39A03A5FF1}" presName="parTx" presStyleLbl="revTx" presStyleIdx="1" presStyleCnt="3">
        <dgm:presLayoutVars>
          <dgm:chMax val="0"/>
          <dgm:chPref val="0"/>
        </dgm:presLayoutVars>
      </dgm:prSet>
      <dgm:spPr/>
    </dgm:pt>
    <dgm:pt modelId="{A26C8C70-9E41-434C-8C77-C53487A9C561}" type="pres">
      <dgm:prSet presAssocID="{5554AF75-4034-491B-898E-779F2CCDCD1C}" presName="sibTrans" presStyleCnt="0"/>
      <dgm:spPr/>
    </dgm:pt>
    <dgm:pt modelId="{B8954DFC-8F67-4841-92F1-48EC32459DE9}" type="pres">
      <dgm:prSet presAssocID="{E4A2C87B-E187-4A44-B12F-90EB49AF1DFD}" presName="compNode" presStyleCnt="0"/>
      <dgm:spPr/>
    </dgm:pt>
    <dgm:pt modelId="{8BA3903F-04AF-4E47-821F-348F37DA02B7}" type="pres">
      <dgm:prSet presAssocID="{E4A2C87B-E187-4A44-B12F-90EB49AF1DFD}" presName="bgRect" presStyleLbl="bgShp" presStyleIdx="2" presStyleCnt="3"/>
      <dgm:spPr/>
    </dgm:pt>
    <dgm:pt modelId="{D32D38AA-2D03-42BC-87A3-FDEFA7F898DD}" type="pres">
      <dgm:prSet presAssocID="{E4A2C87B-E187-4A44-B12F-90EB49AF1D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926D44B-FA62-43BF-9E15-D7DED133E830}" type="pres">
      <dgm:prSet presAssocID="{E4A2C87B-E187-4A44-B12F-90EB49AF1DFD}" presName="spaceRect" presStyleCnt="0"/>
      <dgm:spPr/>
    </dgm:pt>
    <dgm:pt modelId="{9CBB9473-2416-4716-A699-A474BC639B70}" type="pres">
      <dgm:prSet presAssocID="{E4A2C87B-E187-4A44-B12F-90EB49AF1DF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261C11B-D084-462E-849E-7E505EE647F6}" type="presOf" srcId="{1E03AADB-2208-4165-A4C0-8F39A03A5FF1}" destId="{60A7627C-45D9-43C9-9DD2-34DD344AEFD8}" srcOrd="0" destOrd="0" presId="urn:microsoft.com/office/officeart/2018/2/layout/IconVerticalSolidList"/>
    <dgm:cxn modelId="{6E09C425-2648-4EB5-811E-428B53E34D49}" srcId="{9B27444F-37BF-4AFF-8815-99F152461E67}" destId="{1E03AADB-2208-4165-A4C0-8F39A03A5FF1}" srcOrd="1" destOrd="0" parTransId="{34AEAE80-CBF9-4367-8D22-C2A4090EC4A3}" sibTransId="{5554AF75-4034-491B-898E-779F2CCDCD1C}"/>
    <dgm:cxn modelId="{65F22A26-758D-4352-9F23-5B69CCA7D32C}" type="presOf" srcId="{E4A2C87B-E187-4A44-B12F-90EB49AF1DFD}" destId="{9CBB9473-2416-4716-A699-A474BC639B70}" srcOrd="0" destOrd="0" presId="urn:microsoft.com/office/officeart/2018/2/layout/IconVerticalSolidList"/>
    <dgm:cxn modelId="{5722794A-006C-4A71-AB53-1D6DDB65344E}" type="presOf" srcId="{68E74923-6442-43D6-9417-EA02EA5482B2}" destId="{D9FF3BB4-F90C-4935-B5B4-598CDA3FC8C7}" srcOrd="0" destOrd="0" presId="urn:microsoft.com/office/officeart/2018/2/layout/IconVerticalSolidList"/>
    <dgm:cxn modelId="{2AE0C56B-ED92-412C-AE12-293860EE3708}" srcId="{9B27444F-37BF-4AFF-8815-99F152461E67}" destId="{E4A2C87B-E187-4A44-B12F-90EB49AF1DFD}" srcOrd="2" destOrd="0" parTransId="{2CA269D8-DF44-4F39-8913-50B49002F3AB}" sibTransId="{4407CE7C-5D6D-4C45-8E50-5757CD73488F}"/>
    <dgm:cxn modelId="{2974C0B0-0F80-40B3-8A9F-6FE9B45E0905}" type="presOf" srcId="{9B27444F-37BF-4AFF-8815-99F152461E67}" destId="{218C982D-ABBE-4DB4-A5EA-39FBDC21EA02}" srcOrd="0" destOrd="0" presId="urn:microsoft.com/office/officeart/2018/2/layout/IconVerticalSolidList"/>
    <dgm:cxn modelId="{A41EC6E9-11C1-49CB-BB87-EFBF5FE23EEA}" srcId="{9B27444F-37BF-4AFF-8815-99F152461E67}" destId="{68E74923-6442-43D6-9417-EA02EA5482B2}" srcOrd="0" destOrd="0" parTransId="{CB638705-689A-451D-A884-7FDAC75B823D}" sibTransId="{18B891E4-B670-47EB-A4CE-A9091B135003}"/>
    <dgm:cxn modelId="{4D06960E-CB9E-4A0F-B6AF-857424C76768}" type="presParOf" srcId="{218C982D-ABBE-4DB4-A5EA-39FBDC21EA02}" destId="{F7D60B91-D872-46B3-A3EC-FF58E4821753}" srcOrd="0" destOrd="0" presId="urn:microsoft.com/office/officeart/2018/2/layout/IconVerticalSolidList"/>
    <dgm:cxn modelId="{5F8601C0-10FB-4323-BF72-8D8BEA358B69}" type="presParOf" srcId="{F7D60B91-D872-46B3-A3EC-FF58E4821753}" destId="{424CE45A-79D5-4849-A7A4-A8EC2AB8E20B}" srcOrd="0" destOrd="0" presId="urn:microsoft.com/office/officeart/2018/2/layout/IconVerticalSolidList"/>
    <dgm:cxn modelId="{89237D4E-E6D2-42D1-974A-0A2FF05CB4E4}" type="presParOf" srcId="{F7D60B91-D872-46B3-A3EC-FF58E4821753}" destId="{5F6A7C52-F50E-4D0E-9745-6C56DD1CEAFF}" srcOrd="1" destOrd="0" presId="urn:microsoft.com/office/officeart/2018/2/layout/IconVerticalSolidList"/>
    <dgm:cxn modelId="{BBB5740E-3493-4693-904F-92A44A74219A}" type="presParOf" srcId="{F7D60B91-D872-46B3-A3EC-FF58E4821753}" destId="{558C57EF-4A45-43C3-A3E0-06EC962EA0A9}" srcOrd="2" destOrd="0" presId="urn:microsoft.com/office/officeart/2018/2/layout/IconVerticalSolidList"/>
    <dgm:cxn modelId="{F0A20229-E4A2-4F41-A8A1-EA9BB50EEA19}" type="presParOf" srcId="{F7D60B91-D872-46B3-A3EC-FF58E4821753}" destId="{D9FF3BB4-F90C-4935-B5B4-598CDA3FC8C7}" srcOrd="3" destOrd="0" presId="urn:microsoft.com/office/officeart/2018/2/layout/IconVerticalSolidList"/>
    <dgm:cxn modelId="{DA20488A-429B-482C-B0D9-8D5EF5AC1EF5}" type="presParOf" srcId="{218C982D-ABBE-4DB4-A5EA-39FBDC21EA02}" destId="{F67918A6-1FF6-45F9-AB2A-885C496D94DB}" srcOrd="1" destOrd="0" presId="urn:microsoft.com/office/officeart/2018/2/layout/IconVerticalSolidList"/>
    <dgm:cxn modelId="{440CCDFF-DC67-493B-851B-EB32F178CDAC}" type="presParOf" srcId="{218C982D-ABBE-4DB4-A5EA-39FBDC21EA02}" destId="{805CC534-CA9D-4BC8-BE3E-0961C68DECAA}" srcOrd="2" destOrd="0" presId="urn:microsoft.com/office/officeart/2018/2/layout/IconVerticalSolidList"/>
    <dgm:cxn modelId="{E91C565C-1882-43C6-ADDB-C0C923FECDD4}" type="presParOf" srcId="{805CC534-CA9D-4BC8-BE3E-0961C68DECAA}" destId="{0CF0EB11-492C-4F63-BA04-DBEBDEE8A511}" srcOrd="0" destOrd="0" presId="urn:microsoft.com/office/officeart/2018/2/layout/IconVerticalSolidList"/>
    <dgm:cxn modelId="{B9844065-A997-4B2C-AFBC-721CCD99C0FE}" type="presParOf" srcId="{805CC534-CA9D-4BC8-BE3E-0961C68DECAA}" destId="{6DD06F8C-4AEA-40C5-87DF-B85F60369F00}" srcOrd="1" destOrd="0" presId="urn:microsoft.com/office/officeart/2018/2/layout/IconVerticalSolidList"/>
    <dgm:cxn modelId="{938BD634-FEC9-42EA-B837-278C2131B5B5}" type="presParOf" srcId="{805CC534-CA9D-4BC8-BE3E-0961C68DECAA}" destId="{EC54D016-4F79-4EE5-806C-85BE2680F15F}" srcOrd="2" destOrd="0" presId="urn:microsoft.com/office/officeart/2018/2/layout/IconVerticalSolidList"/>
    <dgm:cxn modelId="{95FE2478-BB3C-4A3F-9940-0033F9C20C00}" type="presParOf" srcId="{805CC534-CA9D-4BC8-BE3E-0961C68DECAA}" destId="{60A7627C-45D9-43C9-9DD2-34DD344AEFD8}" srcOrd="3" destOrd="0" presId="urn:microsoft.com/office/officeart/2018/2/layout/IconVerticalSolidList"/>
    <dgm:cxn modelId="{AA2B0E61-B051-4B6B-BE30-F28BBCF6A76A}" type="presParOf" srcId="{218C982D-ABBE-4DB4-A5EA-39FBDC21EA02}" destId="{A26C8C70-9E41-434C-8C77-C53487A9C561}" srcOrd="3" destOrd="0" presId="urn:microsoft.com/office/officeart/2018/2/layout/IconVerticalSolidList"/>
    <dgm:cxn modelId="{B4B900B2-40BB-4C1B-A505-D4D4C90C8988}" type="presParOf" srcId="{218C982D-ABBE-4DB4-A5EA-39FBDC21EA02}" destId="{B8954DFC-8F67-4841-92F1-48EC32459DE9}" srcOrd="4" destOrd="0" presId="urn:microsoft.com/office/officeart/2018/2/layout/IconVerticalSolidList"/>
    <dgm:cxn modelId="{7EB8CCDF-C18C-4EF8-8821-A482047C32A3}" type="presParOf" srcId="{B8954DFC-8F67-4841-92F1-48EC32459DE9}" destId="{8BA3903F-04AF-4E47-821F-348F37DA02B7}" srcOrd="0" destOrd="0" presId="urn:microsoft.com/office/officeart/2018/2/layout/IconVerticalSolidList"/>
    <dgm:cxn modelId="{FDA83E7B-83DB-450D-BBA2-5A3D9165EB4C}" type="presParOf" srcId="{B8954DFC-8F67-4841-92F1-48EC32459DE9}" destId="{D32D38AA-2D03-42BC-87A3-FDEFA7F898DD}" srcOrd="1" destOrd="0" presId="urn:microsoft.com/office/officeart/2018/2/layout/IconVerticalSolidList"/>
    <dgm:cxn modelId="{47976D47-6101-469F-92A5-E55FD51EAF96}" type="presParOf" srcId="{B8954DFC-8F67-4841-92F1-48EC32459DE9}" destId="{F926D44B-FA62-43BF-9E15-D7DED133E830}" srcOrd="2" destOrd="0" presId="urn:microsoft.com/office/officeart/2018/2/layout/IconVerticalSolidList"/>
    <dgm:cxn modelId="{3AAD5986-DE9F-455C-90E7-A43E20FD6666}" type="presParOf" srcId="{B8954DFC-8F67-4841-92F1-48EC32459DE9}" destId="{9CBB9473-2416-4716-A699-A474BC639B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CE45A-79D5-4849-A7A4-A8EC2AB8E20B}">
      <dsp:nvSpPr>
        <dsp:cNvPr id="0" name=""/>
        <dsp:cNvSpPr/>
      </dsp:nvSpPr>
      <dsp:spPr>
        <a:xfrm>
          <a:off x="0" y="670"/>
          <a:ext cx="6913562" cy="1568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A7C52-F50E-4D0E-9745-6C56DD1CEAFF}">
      <dsp:nvSpPr>
        <dsp:cNvPr id="0" name=""/>
        <dsp:cNvSpPr/>
      </dsp:nvSpPr>
      <dsp:spPr>
        <a:xfrm>
          <a:off x="474614" y="353689"/>
          <a:ext cx="862935" cy="862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F3BB4-F90C-4935-B5B4-598CDA3FC8C7}">
      <dsp:nvSpPr>
        <dsp:cNvPr id="0" name=""/>
        <dsp:cNvSpPr/>
      </dsp:nvSpPr>
      <dsp:spPr>
        <a:xfrm>
          <a:off x="1812164" y="670"/>
          <a:ext cx="5101397" cy="156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50" tIns="166050" rIns="166050" bIns="1660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Television Networks </a:t>
          </a:r>
          <a:r>
            <a:rPr lang="en-US" sz="2200" kern="1200"/>
            <a:t>– Quickly Uploading Game Highlights to Social Media </a:t>
          </a:r>
        </a:p>
      </dsp:txBody>
      <dsp:txXfrm>
        <a:off x="1812164" y="670"/>
        <a:ext cx="5101397" cy="1568973"/>
      </dsp:txXfrm>
    </dsp:sp>
    <dsp:sp modelId="{0CF0EB11-492C-4F63-BA04-DBEBDEE8A511}">
      <dsp:nvSpPr>
        <dsp:cNvPr id="0" name=""/>
        <dsp:cNvSpPr/>
      </dsp:nvSpPr>
      <dsp:spPr>
        <a:xfrm>
          <a:off x="0" y="1961888"/>
          <a:ext cx="6913562" cy="1568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06F8C-4AEA-40C5-87DF-B85F60369F00}">
      <dsp:nvSpPr>
        <dsp:cNvPr id="0" name=""/>
        <dsp:cNvSpPr/>
      </dsp:nvSpPr>
      <dsp:spPr>
        <a:xfrm>
          <a:off x="474614" y="2314907"/>
          <a:ext cx="862935" cy="862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7627C-45D9-43C9-9DD2-34DD344AEFD8}">
      <dsp:nvSpPr>
        <dsp:cNvPr id="0" name=""/>
        <dsp:cNvSpPr/>
      </dsp:nvSpPr>
      <dsp:spPr>
        <a:xfrm>
          <a:off x="1812164" y="1961888"/>
          <a:ext cx="5101397" cy="156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50" tIns="166050" rIns="166050" bIns="1660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Basketball Teams </a:t>
          </a:r>
          <a:r>
            <a:rPr lang="en-US" sz="2200" kern="1200"/>
            <a:t>– Automatically record game statistics to use for game planning (used to track player movement and distance travelled)</a:t>
          </a:r>
        </a:p>
      </dsp:txBody>
      <dsp:txXfrm>
        <a:off x="1812164" y="1961888"/>
        <a:ext cx="5101397" cy="1568973"/>
      </dsp:txXfrm>
    </dsp:sp>
    <dsp:sp modelId="{8BA3903F-04AF-4E47-821F-348F37DA02B7}">
      <dsp:nvSpPr>
        <dsp:cNvPr id="0" name=""/>
        <dsp:cNvSpPr/>
      </dsp:nvSpPr>
      <dsp:spPr>
        <a:xfrm>
          <a:off x="0" y="3923105"/>
          <a:ext cx="6913562" cy="1568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D38AA-2D03-42BC-87A3-FDEFA7F898DD}">
      <dsp:nvSpPr>
        <dsp:cNvPr id="0" name=""/>
        <dsp:cNvSpPr/>
      </dsp:nvSpPr>
      <dsp:spPr>
        <a:xfrm>
          <a:off x="474614" y="4276124"/>
          <a:ext cx="862935" cy="862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B9473-2416-4716-A699-A474BC639B70}">
      <dsp:nvSpPr>
        <dsp:cNvPr id="0" name=""/>
        <dsp:cNvSpPr/>
      </dsp:nvSpPr>
      <dsp:spPr>
        <a:xfrm>
          <a:off x="1812164" y="3923105"/>
          <a:ext cx="5101397" cy="156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50" tIns="166050" rIns="166050" bIns="1660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Individual Development – </a:t>
          </a:r>
          <a:r>
            <a:rPr lang="en-US" sz="2200" kern="1200"/>
            <a:t>High School players can analyze their own game film</a:t>
          </a:r>
        </a:p>
      </dsp:txBody>
      <dsp:txXfrm>
        <a:off x="1812164" y="3923105"/>
        <a:ext cx="5101397" cy="1568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9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3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5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2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1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0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6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8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3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15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4B8F90F-62FB-4197-849F-271DD5017EE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1BD00B21-EA36-418A-8280-26E7A8AA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2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ball hoop against the sky">
            <a:extLst>
              <a:ext uri="{FF2B5EF4-FFF2-40B4-BE49-F238E27FC236}">
                <a16:creationId xmlns:a16="http://schemas.microsoft.com/office/drawing/2014/main" id="{ACBA96AA-79BA-4C08-92C8-3790239B9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D4F71-E0B2-46CC-A6B8-C9E994CDA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Object Tracking in the NBA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A4E33-FD0F-49FF-A005-3695A547D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Automating Statistical Recording Basketball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71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3EFC75-D61F-4CEA-9817-11CC8603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2F3DD-3E32-4AF8-BFA1-D131A6B4B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368E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FF0D3-D1F3-456C-867C-BA53287A3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388" y="1066222"/>
            <a:ext cx="10619225" cy="47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9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0524E9-E361-435E-93CC-D891398D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E41FE-B82A-4189-8EC1-A52E0BD1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996624"/>
            <a:ext cx="3060931" cy="48797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Team Identification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E2F3F0-A373-4BA3-BC84-CD43AD11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941" y="464780"/>
            <a:ext cx="6727834" cy="22877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Apply “Masks” Using Computer Vision</a:t>
            </a:r>
          </a:p>
          <a:p>
            <a:r>
              <a:rPr lang="en-US" sz="1800" dirty="0">
                <a:solidFill>
                  <a:schemeClr val="tx1"/>
                </a:solidFill>
              </a:rPr>
              <a:t>Used OpenCV to return the ratio of white pixels to all pixels within a player's bounding box. These values were compared to the running average of the ratio to identify team.</a:t>
            </a:r>
          </a:p>
        </p:txBody>
      </p:sp>
      <p:pic>
        <p:nvPicPr>
          <p:cNvPr id="5" name="Picture 4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68E95E2E-2121-4EC7-9DFC-B5CC99FE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32" y="2439276"/>
            <a:ext cx="1095375" cy="241935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D8F0A39-6769-4993-B820-4C1C0695F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07" y="2439276"/>
            <a:ext cx="1095375" cy="2419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1786D-2870-4F83-9EEC-53F11C058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870" y="2439276"/>
            <a:ext cx="828675" cy="2590800"/>
          </a:xfrm>
          <a:prstGeom prst="rect">
            <a:avLst/>
          </a:prstGeom>
        </p:spPr>
      </p:pic>
      <p:pic>
        <p:nvPicPr>
          <p:cNvPr id="12" name="Picture 11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0211955-4CDB-40ED-9248-2C5AC1DA8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868" y="2439276"/>
            <a:ext cx="828675" cy="259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3B0AC-9BA8-42B4-A406-DCE92F7DB437}"/>
              </a:ext>
            </a:extLst>
          </p:cNvPr>
          <p:cNvSpPr txBox="1"/>
          <p:nvPr/>
        </p:nvSpPr>
        <p:spPr>
          <a:xfrm>
            <a:off x="5023218" y="5304315"/>
            <a:ext cx="23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Team – Ratio: 0.3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77003-905E-43FD-8428-85AF4B1C10E4}"/>
              </a:ext>
            </a:extLst>
          </p:cNvPr>
          <p:cNvSpPr txBox="1"/>
          <p:nvPr/>
        </p:nvSpPr>
        <p:spPr>
          <a:xfrm>
            <a:off x="8069379" y="5304315"/>
            <a:ext cx="23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Team – Ratio: .35</a:t>
            </a:r>
          </a:p>
        </p:txBody>
      </p:sp>
    </p:spTree>
    <p:extLst>
      <p:ext uri="{BB962C8B-B14F-4D97-AF65-F5344CB8AC3E}">
        <p14:creationId xmlns:p14="http://schemas.microsoft.com/office/powerpoint/2010/main" val="222127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10524E9-E361-435E-93CC-D891398D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E41FE-B82A-4189-8EC1-A52E0BD1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996624"/>
            <a:ext cx="3060931" cy="487978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Team Possession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E2F3F0-A373-4BA3-BC84-CD43AD11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47" y="996625"/>
            <a:ext cx="6727834" cy="4864751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</a:rPr>
              <a:t>The program identifies when the ball is in the bounding box of a player to identify the player’s team. </a:t>
            </a:r>
          </a:p>
          <a:p>
            <a:r>
              <a:rPr lang="en-US" i="0" dirty="0">
                <a:solidFill>
                  <a:schemeClr val="tx1"/>
                </a:solidFill>
                <a:effectLst/>
              </a:rPr>
              <a:t>These numbers are stored and averaged to determine which team has possession of the ball and this is displayed on the video.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60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10524E9-E361-435E-93CC-D891398D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E41FE-B82A-4189-8EC1-A52E0BD1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996624"/>
            <a:ext cx="3060931" cy="48797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Highlight Splicing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E2F3F0-A373-4BA3-BC84-CD43AD11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47" y="996625"/>
            <a:ext cx="6727834" cy="4864751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</a:rPr>
              <a:t>The program returns a list of “made basket” frames which can be used to splice together a “highlight reel”.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56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CD86-0818-46A2-8B23-9A34AB8D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24" y="231087"/>
            <a:ext cx="10772775" cy="6162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Putting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948F9-19F8-4413-9187-7E9B62ED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2" y="1263557"/>
            <a:ext cx="8851641" cy="49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70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FCCB-299A-4857-8FF4-867B75AF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83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F1F87-24CA-4C40-9DA7-11B16636F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475874"/>
            <a:ext cx="5040901" cy="4772525"/>
          </a:xfrm>
        </p:spPr>
        <p:txBody>
          <a:bodyPr>
            <a:normAutofit/>
          </a:bodyPr>
          <a:lstStyle/>
          <a:p>
            <a:r>
              <a:rPr lang="en-US" sz="2400"/>
              <a:t>Model identified the basketball, made baskets, tracked players, identified teams, and tracked possession. </a:t>
            </a:r>
          </a:p>
          <a:p>
            <a:endParaRPr lang="en-US"/>
          </a:p>
          <a:p>
            <a:r>
              <a:rPr lang="en-US" sz="2400"/>
              <a:t>Used this information to log statistics and create a highlight reel.</a:t>
            </a:r>
          </a:p>
          <a:p>
            <a:endParaRPr lang="en-US"/>
          </a:p>
          <a:p>
            <a:r>
              <a:rPr lang="en-US" sz="2400"/>
              <a:t>Serves as a great proof of concept!</a:t>
            </a:r>
          </a:p>
          <a:p>
            <a:endParaRPr lang="en-US" sz="2400" dirty="0"/>
          </a:p>
        </p:txBody>
      </p:sp>
      <p:pic>
        <p:nvPicPr>
          <p:cNvPr id="5" name="Picture 4" descr="A group of people playing basketball&#10;&#10;Description automatically generated with medium confidence">
            <a:extLst>
              <a:ext uri="{FF2B5EF4-FFF2-40B4-BE49-F238E27FC236}">
                <a16:creationId xmlns:a16="http://schemas.microsoft.com/office/drawing/2014/main" id="{A4158550-0B33-4B2E-852C-0B09FE817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64" y="1621244"/>
            <a:ext cx="5710247" cy="32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FCCB-299A-4857-8FF4-867B75AF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63750"/>
                </a:solidFill>
              </a:rPr>
              <a:t>Next Steps</a:t>
            </a:r>
          </a:p>
        </p:txBody>
      </p:sp>
      <p:pic>
        <p:nvPicPr>
          <p:cNvPr id="6" name="Picture 5" descr="A person jumping in the air&#10;&#10;Description automatically generated with low confidence">
            <a:extLst>
              <a:ext uri="{FF2B5EF4-FFF2-40B4-BE49-F238E27FC236}">
                <a16:creationId xmlns:a16="http://schemas.microsoft.com/office/drawing/2014/main" id="{F87C00EC-DB26-4B1F-BCE1-BE9B5534D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9" r="33169" b="2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F1F87-24CA-4C40-9DA7-11B16636F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r>
              <a:rPr lang="en-US" sz="2000"/>
              <a:t>More Training on more data!</a:t>
            </a:r>
          </a:p>
          <a:p>
            <a:endParaRPr lang="en-US" sz="2000"/>
          </a:p>
          <a:p>
            <a:r>
              <a:rPr lang="en-US" sz="2000"/>
              <a:t>Utilize Jersey Numbers</a:t>
            </a:r>
          </a:p>
          <a:p>
            <a:endParaRPr lang="en-US" sz="2000"/>
          </a:p>
          <a:p>
            <a:r>
              <a:rPr lang="en-US" sz="2000"/>
              <a:t>Metrics</a:t>
            </a:r>
          </a:p>
          <a:p>
            <a:endParaRPr lang="en-US" sz="2000"/>
          </a:p>
          <a:p>
            <a:r>
              <a:rPr lang="en-US" sz="2000"/>
              <a:t>3pt vs 2pt vs Free Throws</a:t>
            </a:r>
          </a:p>
          <a:p>
            <a:endParaRPr lang="en-US" sz="2000"/>
          </a:p>
          <a:p>
            <a:r>
              <a:rPr lang="en-US" sz="2000"/>
              <a:t>Turnovers, Blocks, Rebounds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3589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8117DD-7973-41E9-9D6B-28C7B591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593D33"/>
                </a:solidFill>
              </a:rPr>
              <a:t>Motivation</a:t>
            </a:r>
          </a:p>
        </p:txBody>
      </p:sp>
      <p:pic>
        <p:nvPicPr>
          <p:cNvPr id="9" name="Picture 8" descr="A basketball dropping into a basketball hoop">
            <a:extLst>
              <a:ext uri="{FF2B5EF4-FFF2-40B4-BE49-F238E27FC236}">
                <a16:creationId xmlns:a16="http://schemas.microsoft.com/office/drawing/2014/main" id="{1551EE66-E27A-4774-A10B-7A3FCFBC0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52" r="-2" b="-2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DC4105-F70B-457B-BE30-1BBD108E6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r>
              <a:rPr lang="en-US" dirty="0"/>
              <a:t>Find </a:t>
            </a:r>
            <a:r>
              <a:rPr lang="en-US" b="1" dirty="0"/>
              <a:t>Inexpensive, Basic </a:t>
            </a:r>
            <a:r>
              <a:rPr lang="en-US" dirty="0"/>
              <a:t>way to track basketball analytics and create highlight reels for immediate consumption.</a:t>
            </a:r>
          </a:p>
        </p:txBody>
      </p:sp>
    </p:spTree>
    <p:extLst>
      <p:ext uri="{BB962C8B-B14F-4D97-AF65-F5344CB8AC3E}">
        <p14:creationId xmlns:p14="http://schemas.microsoft.com/office/powerpoint/2010/main" val="137261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9648-5501-4F5C-A8A6-ACE497D8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499533"/>
            <a:ext cx="3706761" cy="5632980"/>
          </a:xfrm>
        </p:spPr>
        <p:txBody>
          <a:bodyPr>
            <a:normAutofit/>
          </a:bodyPr>
          <a:lstStyle/>
          <a:p>
            <a:r>
              <a:rPr lang="en-US" sz="4400"/>
              <a:t>Use Cases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8638EE-6F88-412C-9567-52125262B3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309377"/>
              </p:ext>
            </p:extLst>
          </p:nvPr>
        </p:nvGraphicFramePr>
        <p:xfrm>
          <a:off x="633413" y="639763"/>
          <a:ext cx="6913562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88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C6EDEBB9-8437-4875-ABEA-0AEDE2C9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7" y="0"/>
            <a:ext cx="12202287" cy="6858000"/>
          </a:xfrm>
          <a:prstGeom prst="rect">
            <a:avLst/>
          </a:prstGeom>
          <a:solidFill>
            <a:srgbClr val="29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D94AE-472E-466F-B1D1-11058F3F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038" y="770467"/>
            <a:ext cx="3740270" cy="3352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5400" kern="1200" spc="-12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Identify a Basketball or a made basket?</a:t>
            </a:r>
          </a:p>
        </p:txBody>
      </p:sp>
      <p:pic>
        <p:nvPicPr>
          <p:cNvPr id="4" name="Picture 3" descr="Basketball going into hoop against sky">
            <a:extLst>
              <a:ext uri="{FF2B5EF4-FFF2-40B4-BE49-F238E27FC236}">
                <a16:creationId xmlns:a16="http://schemas.microsoft.com/office/drawing/2014/main" id="{4D261733-5D8A-4A1E-A96C-BEDBFB8A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07"/>
          <a:stretch/>
        </p:blipFill>
        <p:spPr>
          <a:xfrm>
            <a:off x="-10287" y="10"/>
            <a:ext cx="755226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9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7ABD-31C8-493E-B989-68818335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9713FD-FE5F-4A30-B9B5-827E855AA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Trained a YOLO Model on 1500 images of Basketballs and “Made Baskets”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7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50D1EF-45DB-4681-A632-9A39722F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Data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text, road, screenshot&#10;&#10;Description automatically generated">
            <a:extLst>
              <a:ext uri="{FF2B5EF4-FFF2-40B4-BE49-F238E27FC236}">
                <a16:creationId xmlns:a16="http://schemas.microsoft.com/office/drawing/2014/main" id="{4961A0BE-0396-4DA3-82C7-4CFF3AD7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6" r="3" b="3"/>
          <a:stretch/>
        </p:blipFill>
        <p:spPr>
          <a:xfrm>
            <a:off x="633999" y="640080"/>
            <a:ext cx="6278529" cy="558810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348E8F-8BF0-42F2-B98C-5BED4C2EE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US" sz="1800"/>
              <a:t>Screen Recorded 4 Basketball Broadcasts from Youtube</a:t>
            </a:r>
          </a:p>
          <a:p>
            <a:r>
              <a:rPr lang="en-US" sz="1800"/>
              <a:t>Used cv2 to turn these videos to images</a:t>
            </a:r>
          </a:p>
          <a:p>
            <a:r>
              <a:rPr lang="en-US" sz="1800"/>
              <a:t>Labeled the basketball and “made baskets” on 1500 images.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244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50D1EF-45DB-4681-A632-9A39722F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/>
              <a:t>Pre-processing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000F2-3A36-4173-87EC-C5091FC2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51" y="3005189"/>
            <a:ext cx="3383936" cy="158199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348E8F-8BF0-42F2-B98C-5BED4C2EE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0"/>
            <a:ext cx="6789044" cy="3766185"/>
          </a:xfrm>
        </p:spPr>
        <p:txBody>
          <a:bodyPr>
            <a:normAutofit/>
          </a:bodyPr>
          <a:lstStyle/>
          <a:p>
            <a:r>
              <a:rPr lang="en-US"/>
              <a:t>Removed non-relevant images from the dataset </a:t>
            </a:r>
          </a:p>
          <a:p>
            <a:r>
              <a:rPr lang="en-US"/>
              <a:t>Did this as I labeled the images</a:t>
            </a:r>
          </a:p>
        </p:txBody>
      </p:sp>
    </p:spTree>
    <p:extLst>
      <p:ext uri="{BB962C8B-B14F-4D97-AF65-F5344CB8AC3E}">
        <p14:creationId xmlns:p14="http://schemas.microsoft.com/office/powerpoint/2010/main" val="2776165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3A95-753B-4AEC-8416-7DA7C65E7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277481"/>
            <a:ext cx="10772775" cy="1002696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9775-85AA-462A-932E-83B253316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984" y="2398087"/>
            <a:ext cx="4663440" cy="723400"/>
          </a:xfrm>
        </p:spPr>
        <p:txBody>
          <a:bodyPr/>
          <a:lstStyle/>
          <a:p>
            <a:pPr algn="ctr"/>
            <a:r>
              <a:rPr lang="en-US" dirty="0"/>
              <a:t>Basketball Detection</a:t>
            </a:r>
          </a:p>
        </p:txBody>
      </p:sp>
      <p:pic>
        <p:nvPicPr>
          <p:cNvPr id="8" name="Content Placeholder 7" descr="A group of people playing basketball&#10;&#10;Description automatically generated with medium confidence">
            <a:extLst>
              <a:ext uri="{FF2B5EF4-FFF2-40B4-BE49-F238E27FC236}">
                <a16:creationId xmlns:a16="http://schemas.microsoft.com/office/drawing/2014/main" id="{376861EF-CE34-4CA6-A2D8-6FBDAAF0C5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9" y="3121487"/>
            <a:ext cx="5648570" cy="317732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AD3AE-1480-4386-AD49-151AA1A70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3446" y="2358662"/>
            <a:ext cx="4663440" cy="722376"/>
          </a:xfrm>
        </p:spPr>
        <p:txBody>
          <a:bodyPr/>
          <a:lstStyle/>
          <a:p>
            <a:pPr algn="ctr"/>
            <a:r>
              <a:rPr lang="en-US" dirty="0"/>
              <a:t>Made Basket Detection</a:t>
            </a:r>
          </a:p>
        </p:txBody>
      </p:sp>
      <p:pic>
        <p:nvPicPr>
          <p:cNvPr id="10" name="Content Placeholder 9" descr="A group of people playing basketball&#10;&#10;Description automatically generated with medium confidence">
            <a:extLst>
              <a:ext uri="{FF2B5EF4-FFF2-40B4-BE49-F238E27FC236}">
                <a16:creationId xmlns:a16="http://schemas.microsoft.com/office/drawing/2014/main" id="{DBB4E415-6666-4D87-B470-50DF77A6CF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81" y="3121487"/>
            <a:ext cx="5648570" cy="317732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C351A9-E19B-46DE-B363-BC6C39E3FC46}"/>
              </a:ext>
            </a:extLst>
          </p:cNvPr>
          <p:cNvSpPr txBox="1"/>
          <p:nvPr/>
        </p:nvSpPr>
        <p:spPr>
          <a:xfrm>
            <a:off x="676656" y="1280177"/>
            <a:ext cx="10838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 using free GPU on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Used Pretrained YOLO weights as a kicking off point</a:t>
            </a:r>
          </a:p>
          <a:p>
            <a:r>
              <a:rPr lang="en-US" dirty="0"/>
              <a:t>Training took about ≈ 12 hours</a:t>
            </a:r>
          </a:p>
        </p:txBody>
      </p:sp>
    </p:spTree>
    <p:extLst>
      <p:ext uri="{BB962C8B-B14F-4D97-AF65-F5344CB8AC3E}">
        <p14:creationId xmlns:p14="http://schemas.microsoft.com/office/powerpoint/2010/main" val="2392229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E41FE-B82A-4189-8EC1-A52E0BD1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Player Tracking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E2F3F0-A373-4BA3-BC84-CD43AD11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en-US" dirty="0"/>
              <a:t>Used pre-trained weights for player detection.</a:t>
            </a:r>
          </a:p>
          <a:p>
            <a:r>
              <a:rPr lang="en-US" dirty="0"/>
              <a:t>Used Deep Soot framework for player tracking rather than detection.</a:t>
            </a:r>
          </a:p>
          <a:p>
            <a:endParaRPr lang="en-US" dirty="0"/>
          </a:p>
          <a:p>
            <a:pPr lvl="3"/>
            <a:r>
              <a:rPr lang="en-US" dirty="0"/>
              <a:t>With detection each frame is independent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Tracking creates objects from detections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Connected detections across frames</a:t>
            </a:r>
          </a:p>
        </p:txBody>
      </p:sp>
    </p:spTree>
    <p:extLst>
      <p:ext uri="{BB962C8B-B14F-4D97-AF65-F5344CB8AC3E}">
        <p14:creationId xmlns:p14="http://schemas.microsoft.com/office/powerpoint/2010/main" val="334666982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6567</TotalTime>
  <Words>398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 Light</vt:lpstr>
      <vt:lpstr>Metropolitan</vt:lpstr>
      <vt:lpstr>Object Tracking in the NBA</vt:lpstr>
      <vt:lpstr>Motivation</vt:lpstr>
      <vt:lpstr>Use Cases</vt:lpstr>
      <vt:lpstr>How to Identify a Basketball or a made basket?</vt:lpstr>
      <vt:lpstr>Neural Networks</vt:lpstr>
      <vt:lpstr>The Data</vt:lpstr>
      <vt:lpstr>Pre-processing</vt:lpstr>
      <vt:lpstr>Model Training</vt:lpstr>
      <vt:lpstr>Player Tracking</vt:lpstr>
      <vt:lpstr>PowerPoint Presentation</vt:lpstr>
      <vt:lpstr>Team Identification</vt:lpstr>
      <vt:lpstr>Team Possession</vt:lpstr>
      <vt:lpstr>Highlight Splicing</vt:lpstr>
      <vt:lpstr>Putting it all Together</vt:lpstr>
      <vt:lpstr>Conclusions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Mexico Power Price Prediction</dc:title>
  <dc:creator>Zach Barrera</dc:creator>
  <cp:lastModifiedBy>Zach Barrera</cp:lastModifiedBy>
  <cp:revision>22</cp:revision>
  <dcterms:created xsi:type="dcterms:W3CDTF">2021-06-10T23:35:30Z</dcterms:created>
  <dcterms:modified xsi:type="dcterms:W3CDTF">2021-09-16T16:25:56Z</dcterms:modified>
</cp:coreProperties>
</file>